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0" r:id="rId15"/>
    <p:sldId id="271" r:id="rId16"/>
    <p:sldId id="272" r:id="rId17"/>
    <p:sldId id="273" r:id="rId18"/>
    <p:sldId id="274" r:id="rId19"/>
    <p:sldId id="275" r:id="rId20"/>
    <p:sldId id="276" r:id="rId21"/>
    <p:sldId id="277" r:id="rId22"/>
    <p:sldId id="278" r:id="rId23"/>
    <p:sldId id="279" r:id="rId24"/>
    <p:sldId id="269"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97" autoAdjust="0"/>
    <p:restoredTop sz="94660"/>
  </p:normalViewPr>
  <p:slideViewPr>
    <p:cSldViewPr>
      <p:cViewPr varScale="1">
        <p:scale>
          <a:sx n="87" d="100"/>
          <a:sy n="87" d="100"/>
        </p:scale>
        <p:origin x="-1446"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52426" y="2895600"/>
            <a:ext cx="4572000" cy="1368798"/>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5" name="Rectangle 14"/>
          <p:cNvSpPr/>
          <p:nvPr/>
        </p:nvSpPr>
        <p:spPr>
          <a:xfrm>
            <a:off x="0" y="4743451"/>
            <a:ext cx="9144000" cy="211455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p:cNvCxnSpPr/>
          <p:nvPr/>
        </p:nvCxnSpPr>
        <p:spPr>
          <a:xfrm>
            <a:off x="0" y="4714875"/>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Date Placeholder 21"/>
          <p:cNvSpPr>
            <a:spLocks noGrp="1"/>
          </p:cNvSpPr>
          <p:nvPr>
            <p:ph type="dt" sz="half" idx="10"/>
          </p:nvPr>
        </p:nvSpPr>
        <p:spPr/>
        <p:txBody>
          <a:bodyPr/>
          <a:lstStyle/>
          <a:p>
            <a:fld id="{78F25493-D69E-41BF-B99B-F94032C5A7FE}" type="datetimeFigureOut">
              <a:rPr lang="en-US" smtClean="0"/>
              <a:t>12/3/2012</a:t>
            </a:fld>
            <a:endParaRPr lang="en-US"/>
          </a:p>
        </p:txBody>
      </p:sp>
      <p:sp>
        <p:nvSpPr>
          <p:cNvPr id="23" name="Slide Number Placeholder 22"/>
          <p:cNvSpPr>
            <a:spLocks noGrp="1"/>
          </p:cNvSpPr>
          <p:nvPr>
            <p:ph type="sldNum" sz="quarter" idx="11"/>
          </p:nvPr>
        </p:nvSpPr>
        <p:spPr/>
        <p:txBody>
          <a:bodyPr/>
          <a:lstStyle/>
          <a:p>
            <a:fld id="{4F7FC80B-DD89-4EB6-AABC-1A112327ADC1}" type="slidenum">
              <a:rPr lang="en-US" smtClean="0"/>
              <a:t>‹#›</a:t>
            </a:fld>
            <a:endParaRPr lang="en-US"/>
          </a:p>
        </p:txBody>
      </p:sp>
      <p:sp>
        <p:nvSpPr>
          <p:cNvPr id="24" name="Footer Placeholder 23"/>
          <p:cNvSpPr>
            <a:spLocks noGrp="1"/>
          </p:cNvSpPr>
          <p:nvPr>
            <p:ph type="ftr" sz="quarter" idx="12"/>
          </p:nvPr>
        </p:nvSpPr>
        <p:spPr/>
        <p:txBody>
          <a:bodyPr/>
          <a:lstStyle/>
          <a:p>
            <a:endParaRPr lang="en-US"/>
          </a:p>
        </p:txBody>
      </p:sp>
      <p:sp>
        <p:nvSpPr>
          <p:cNvPr id="12" name="Title 11"/>
          <p:cNvSpPr>
            <a:spLocks noGrp="1"/>
          </p:cNvSpPr>
          <p:nvPr>
            <p:ph type="title"/>
          </p:nvPr>
        </p:nvSpPr>
        <p:spPr>
          <a:xfrm>
            <a:off x="352426" y="457200"/>
            <a:ext cx="7680960" cy="2438399"/>
          </a:xfrm>
        </p:spPr>
        <p:txBody>
          <a:bodyPr>
            <a:normAutofit/>
          </a:bodyPr>
          <a:lstStyle>
            <a:lvl1pPr>
              <a:spcBef>
                <a:spcPts val="0"/>
              </a:spcBef>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8F25493-D69E-41BF-B99B-F94032C5A7FE}" type="datetimeFigureOut">
              <a:rPr lang="en-US" smtClean="0"/>
              <a:t>12/3/2012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7FC80B-DD89-4EB6-AABC-1A112327ADC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8F25493-D69E-41BF-B99B-F94032C5A7FE}" type="datetimeFigureOut">
              <a:rPr lang="en-US" smtClean="0"/>
              <a:t>12/3/2012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7FC80B-DD89-4EB6-AABC-1A112327ADC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Content Placeholder 30"/>
          <p:cNvSpPr>
            <a:spLocks noGrp="1"/>
          </p:cNvSpPr>
          <p:nvPr>
            <p:ph sz="quarter" idx="13"/>
          </p:nvPr>
        </p:nvSpPr>
        <p:spPr>
          <a:xfrm>
            <a:off x="352426" y="1463040"/>
            <a:ext cx="7680960" cy="4724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Date Placeholder 11"/>
          <p:cNvSpPr>
            <a:spLocks noGrp="1"/>
          </p:cNvSpPr>
          <p:nvPr>
            <p:ph type="dt" sz="half" idx="14"/>
          </p:nvPr>
        </p:nvSpPr>
        <p:spPr/>
        <p:txBody>
          <a:bodyPr/>
          <a:lstStyle/>
          <a:p>
            <a:fld id="{78F25493-D69E-41BF-B99B-F94032C5A7FE}" type="datetimeFigureOut">
              <a:rPr lang="en-US" smtClean="0"/>
              <a:t>12/3/2012</a:t>
            </a:fld>
            <a:endParaRPr lang="en-US"/>
          </a:p>
        </p:txBody>
      </p:sp>
      <p:sp>
        <p:nvSpPr>
          <p:cNvPr id="19" name="Slide Number Placeholder 18"/>
          <p:cNvSpPr>
            <a:spLocks noGrp="1"/>
          </p:cNvSpPr>
          <p:nvPr>
            <p:ph type="sldNum" sz="quarter" idx="15"/>
          </p:nvPr>
        </p:nvSpPr>
        <p:spPr/>
        <p:txBody>
          <a:bodyPr/>
          <a:lstStyle/>
          <a:p>
            <a:fld id="{4F7FC80B-DD89-4EB6-AABC-1A112327ADC1}" type="slidenum">
              <a:rPr lang="en-US" smtClean="0"/>
              <a:t>‹#›</a:t>
            </a:fld>
            <a:endParaRPr lang="en-US"/>
          </a:p>
        </p:txBody>
      </p:sp>
      <p:sp>
        <p:nvSpPr>
          <p:cNvPr id="21" name="Footer Placeholder 20"/>
          <p:cNvSpPr>
            <a:spLocks noGrp="1"/>
          </p:cNvSpPr>
          <p:nvPr>
            <p:ph type="ftr" sz="quarter" idx="16"/>
          </p:nvPr>
        </p:nvSpPr>
        <p:spPr/>
        <p:txBody>
          <a:bodyPr/>
          <a:lstStyle/>
          <a:p>
            <a:endParaRPr lang="en-US"/>
          </a:p>
        </p:txBody>
      </p:sp>
      <p:sp>
        <p:nvSpPr>
          <p:cNvPr id="8" name="Title 7"/>
          <p:cNvSpPr>
            <a:spLocks noGrp="1"/>
          </p:cNvSpPr>
          <p:nvPr>
            <p:ph type="title"/>
          </p:nvPr>
        </p:nvSpPr>
        <p:spPr/>
        <p:txBody>
          <a:bodyPr/>
          <a:lstStyle/>
          <a:p>
            <a:r>
              <a:rPr lang="en-US" smtClean="0"/>
              <a:t>Click to edit Master title style</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ubtitle 2"/>
          <p:cNvSpPr>
            <a:spLocks noGrp="1"/>
          </p:cNvSpPr>
          <p:nvPr>
            <p:ph type="subTitle" idx="1"/>
          </p:nvPr>
        </p:nvSpPr>
        <p:spPr>
          <a:xfrm>
            <a:off x="352426" y="4003302"/>
            <a:ext cx="4572000" cy="1178298"/>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6" name="Date Placeholder 15"/>
          <p:cNvSpPr>
            <a:spLocks noGrp="1"/>
          </p:cNvSpPr>
          <p:nvPr>
            <p:ph type="dt" sz="half" idx="10"/>
          </p:nvPr>
        </p:nvSpPr>
        <p:spPr/>
        <p:txBody>
          <a:bodyPr/>
          <a:lstStyle/>
          <a:p>
            <a:fld id="{78F25493-D69E-41BF-B99B-F94032C5A7FE}" type="datetimeFigureOut">
              <a:rPr lang="en-US" smtClean="0"/>
              <a:t>12/3/2012</a:t>
            </a:fld>
            <a:endParaRPr lang="en-US"/>
          </a:p>
        </p:txBody>
      </p:sp>
      <p:sp>
        <p:nvSpPr>
          <p:cNvPr id="20" name="Slide Number Placeholder 19"/>
          <p:cNvSpPr>
            <a:spLocks noGrp="1"/>
          </p:cNvSpPr>
          <p:nvPr>
            <p:ph type="sldNum" sz="quarter" idx="11"/>
          </p:nvPr>
        </p:nvSpPr>
        <p:spPr/>
        <p:txBody>
          <a:bodyPr/>
          <a:lstStyle/>
          <a:p>
            <a:fld id="{4F7FC80B-DD89-4EB6-AABC-1A112327ADC1}" type="slidenum">
              <a:rPr lang="en-US" smtClean="0"/>
              <a:t>‹#›</a:t>
            </a:fld>
            <a:endParaRPr lang="en-US"/>
          </a:p>
        </p:txBody>
      </p:sp>
      <p:sp>
        <p:nvSpPr>
          <p:cNvPr id="21" name="Footer Placeholder 20"/>
          <p:cNvSpPr>
            <a:spLocks noGrp="1"/>
          </p:cNvSpPr>
          <p:nvPr>
            <p:ph type="ftr" sz="quarter" idx="12"/>
          </p:nvPr>
        </p:nvSpPr>
        <p:spPr/>
        <p:txBody>
          <a:bodyPr/>
          <a:lstStyle/>
          <a:p>
            <a:endParaRPr lang="en-US"/>
          </a:p>
        </p:txBody>
      </p:sp>
      <p:sp>
        <p:nvSpPr>
          <p:cNvPr id="13" name="Rectangle 12"/>
          <p:cNvSpPr/>
          <p:nvPr/>
        </p:nvSpPr>
        <p:spPr>
          <a:xfrm>
            <a:off x="0" y="0"/>
            <a:ext cx="9144000" cy="182880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7"/>
          <p:cNvCxnSpPr/>
          <p:nvPr/>
        </p:nvCxnSpPr>
        <p:spPr>
          <a:xfrm>
            <a:off x="-4439" y="1828800"/>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itle 13"/>
          <p:cNvSpPr>
            <a:spLocks noGrp="1"/>
          </p:cNvSpPr>
          <p:nvPr>
            <p:ph type="title"/>
          </p:nvPr>
        </p:nvSpPr>
        <p:spPr>
          <a:xfrm>
            <a:off x="354366" y="1990078"/>
            <a:ext cx="8439912" cy="1984248"/>
          </a:xfrm>
        </p:spPr>
        <p:txBody>
          <a:bodyPr>
            <a:noAutofit/>
          </a:bodyPr>
          <a:lstStyle>
            <a:lvl1pPr>
              <a:defRPr kumimoji="0" lang="en-US" sz="6000" b="1" i="0" u="none" strike="noStrike" kern="1200" cap="none" spc="0" normalizeH="0" baseline="0" noProof="0" dirty="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marL="0" marR="0" lvl="0" indent="0" algn="l" defTabSz="914400" rtl="0" eaLnBrk="1" fontAlgn="auto" latinLnBrk="0" hangingPunct="1">
              <a:lnSpc>
                <a:spcPct val="100000"/>
              </a:lnSpc>
              <a:spcBef>
                <a:spcPts val="400"/>
              </a:spcBef>
              <a:spcAft>
                <a:spcPts val="0"/>
              </a:spcAft>
              <a:buClrTx/>
              <a:buSzTx/>
              <a:buFontTx/>
              <a:buNone/>
              <a:tabLst/>
              <a:defRPr/>
            </a:pPr>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Content Placeholder 11"/>
          <p:cNvSpPr>
            <a:spLocks noGrp="1"/>
          </p:cNvSpPr>
          <p:nvPr>
            <p:ph sz="quarter" idx="14"/>
          </p:nvPr>
        </p:nvSpPr>
        <p:spPr>
          <a:xfrm>
            <a:off x="4901184" y="1463040"/>
            <a:ext cx="3886200" cy="4288536"/>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8" name="Content Placeholder 30"/>
          <p:cNvSpPr>
            <a:spLocks noGrp="1"/>
          </p:cNvSpPr>
          <p:nvPr>
            <p:ph sz="quarter" idx="13"/>
          </p:nvPr>
        </p:nvSpPr>
        <p:spPr>
          <a:xfrm>
            <a:off x="352426" y="1463040"/>
            <a:ext cx="3886200" cy="4288536"/>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7" name="Title 26"/>
          <p:cNvSpPr>
            <a:spLocks noGrp="1"/>
          </p:cNvSpPr>
          <p:nvPr>
            <p:ph type="title"/>
          </p:nvPr>
        </p:nvSpPr>
        <p:spPr/>
        <p:txBody>
          <a:bodyPr/>
          <a:lstStyle/>
          <a:p>
            <a:r>
              <a:rPr lang="en-US" smtClean="0"/>
              <a:t>Click to edit Master title style</a:t>
            </a:r>
            <a:endParaRPr lang="en-US" dirty="0"/>
          </a:p>
        </p:txBody>
      </p:sp>
      <p:sp>
        <p:nvSpPr>
          <p:cNvPr id="20" name="Date Placeholder 19"/>
          <p:cNvSpPr>
            <a:spLocks noGrp="1"/>
          </p:cNvSpPr>
          <p:nvPr>
            <p:ph type="dt" sz="half" idx="15"/>
          </p:nvPr>
        </p:nvSpPr>
        <p:spPr/>
        <p:txBody>
          <a:bodyPr/>
          <a:lstStyle/>
          <a:p>
            <a:fld id="{78F25493-D69E-41BF-B99B-F94032C5A7FE}" type="datetimeFigureOut">
              <a:rPr lang="en-US" smtClean="0"/>
              <a:t>12/3/2012</a:t>
            </a:fld>
            <a:endParaRPr lang="en-US"/>
          </a:p>
        </p:txBody>
      </p:sp>
      <p:sp>
        <p:nvSpPr>
          <p:cNvPr id="25" name="Slide Number Placeholder 24"/>
          <p:cNvSpPr>
            <a:spLocks noGrp="1"/>
          </p:cNvSpPr>
          <p:nvPr>
            <p:ph type="sldNum" sz="quarter" idx="16"/>
          </p:nvPr>
        </p:nvSpPr>
        <p:spPr/>
        <p:txBody>
          <a:bodyPr/>
          <a:lstStyle/>
          <a:p>
            <a:fld id="{4F7FC80B-DD89-4EB6-AABC-1A112327ADC1}" type="slidenum">
              <a:rPr lang="en-US" smtClean="0"/>
              <a:t>‹#›</a:t>
            </a:fld>
            <a:endParaRPr lang="en-US"/>
          </a:p>
        </p:txBody>
      </p:sp>
      <p:sp>
        <p:nvSpPr>
          <p:cNvPr id="26" name="Footer Placeholder 25"/>
          <p:cNvSpPr>
            <a:spLocks noGrp="1"/>
          </p:cNvSpPr>
          <p:nvPr>
            <p:ph type="ftr" sz="quarter" idx="17"/>
          </p:nvPr>
        </p:nvSpPr>
        <p:spPr/>
        <p:txBody>
          <a:body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Rectangle 12"/>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 Placeholder 3"/>
          <p:cNvSpPr>
            <a:spLocks noGrp="1"/>
          </p:cNvSpPr>
          <p:nvPr>
            <p:ph type="body" sz="half" idx="2"/>
          </p:nvPr>
        </p:nvSpPr>
        <p:spPr>
          <a:xfrm>
            <a:off x="352426" y="1463040"/>
            <a:ext cx="3886200" cy="509587"/>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9" name="Text Placeholder 3"/>
          <p:cNvSpPr>
            <a:spLocks noGrp="1"/>
          </p:cNvSpPr>
          <p:nvPr>
            <p:ph type="body" sz="half" idx="15"/>
          </p:nvPr>
        </p:nvSpPr>
        <p:spPr>
          <a:xfrm>
            <a:off x="4900613" y="1463040"/>
            <a:ext cx="3886200" cy="509587"/>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Content Placeholder 11"/>
          <p:cNvSpPr>
            <a:spLocks noGrp="1"/>
          </p:cNvSpPr>
          <p:nvPr>
            <p:ph sz="quarter" idx="14"/>
          </p:nvPr>
        </p:nvSpPr>
        <p:spPr>
          <a:xfrm>
            <a:off x="4900613" y="2011680"/>
            <a:ext cx="3886200" cy="3736848"/>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8" name="Content Placeholder 30"/>
          <p:cNvSpPr>
            <a:spLocks noGrp="1"/>
          </p:cNvSpPr>
          <p:nvPr>
            <p:ph sz="quarter" idx="13"/>
          </p:nvPr>
        </p:nvSpPr>
        <p:spPr>
          <a:xfrm>
            <a:off x="352426" y="2011680"/>
            <a:ext cx="3886200" cy="3736848"/>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0" name="Title 29"/>
          <p:cNvSpPr>
            <a:spLocks noGrp="1"/>
          </p:cNvSpPr>
          <p:nvPr>
            <p:ph type="title"/>
          </p:nvPr>
        </p:nvSpPr>
        <p:spPr/>
        <p:txBody>
          <a:bodyPr/>
          <a:lstStyle/>
          <a:p>
            <a:r>
              <a:rPr lang="en-US" smtClean="0"/>
              <a:t>Click to edit Master title style</a:t>
            </a:r>
            <a:endParaRPr lang="en-US"/>
          </a:p>
        </p:txBody>
      </p:sp>
      <p:sp>
        <p:nvSpPr>
          <p:cNvPr id="20" name="Date Placeholder 19"/>
          <p:cNvSpPr>
            <a:spLocks noGrp="1"/>
          </p:cNvSpPr>
          <p:nvPr>
            <p:ph type="dt" sz="half" idx="16"/>
          </p:nvPr>
        </p:nvSpPr>
        <p:spPr/>
        <p:txBody>
          <a:bodyPr/>
          <a:lstStyle/>
          <a:p>
            <a:fld id="{78F25493-D69E-41BF-B99B-F94032C5A7FE}" type="datetimeFigureOut">
              <a:rPr lang="en-US" smtClean="0"/>
              <a:t>12/3/2012</a:t>
            </a:fld>
            <a:endParaRPr lang="en-US"/>
          </a:p>
        </p:txBody>
      </p:sp>
      <p:sp>
        <p:nvSpPr>
          <p:cNvPr id="24" name="Slide Number Placeholder 23"/>
          <p:cNvSpPr>
            <a:spLocks noGrp="1"/>
          </p:cNvSpPr>
          <p:nvPr>
            <p:ph type="sldNum" sz="quarter" idx="17"/>
          </p:nvPr>
        </p:nvSpPr>
        <p:spPr/>
        <p:txBody>
          <a:bodyPr/>
          <a:lstStyle/>
          <a:p>
            <a:fld id="{4F7FC80B-DD89-4EB6-AABC-1A112327ADC1}" type="slidenum">
              <a:rPr lang="en-US" smtClean="0"/>
              <a:t>‹#›</a:t>
            </a:fld>
            <a:endParaRPr lang="en-US"/>
          </a:p>
        </p:txBody>
      </p:sp>
      <p:sp>
        <p:nvSpPr>
          <p:cNvPr id="29" name="Footer Placeholder 28"/>
          <p:cNvSpPr>
            <a:spLocks noGrp="1"/>
          </p:cNvSpPr>
          <p:nvPr>
            <p:ph type="ftr" sz="quarter" idx="18"/>
          </p:nvPr>
        </p:nvSpPr>
        <p:spPr/>
        <p:txBody>
          <a:body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ate Placeholder 10"/>
          <p:cNvSpPr>
            <a:spLocks noGrp="1"/>
          </p:cNvSpPr>
          <p:nvPr>
            <p:ph type="dt" sz="half" idx="10"/>
          </p:nvPr>
        </p:nvSpPr>
        <p:spPr/>
        <p:txBody>
          <a:bodyPr/>
          <a:lstStyle/>
          <a:p>
            <a:fld id="{78F25493-D69E-41BF-B99B-F94032C5A7FE}" type="datetimeFigureOut">
              <a:rPr lang="en-US" smtClean="0"/>
              <a:t>12/3/2012</a:t>
            </a:fld>
            <a:endParaRPr lang="en-US"/>
          </a:p>
        </p:txBody>
      </p:sp>
      <p:sp>
        <p:nvSpPr>
          <p:cNvPr id="14" name="Slide Number Placeholder 13"/>
          <p:cNvSpPr>
            <a:spLocks noGrp="1"/>
          </p:cNvSpPr>
          <p:nvPr>
            <p:ph type="sldNum" sz="quarter" idx="11"/>
          </p:nvPr>
        </p:nvSpPr>
        <p:spPr/>
        <p:txBody>
          <a:bodyPr/>
          <a:lstStyle/>
          <a:p>
            <a:fld id="{4F7FC80B-DD89-4EB6-AABC-1A112327ADC1}" type="slidenum">
              <a:rPr lang="en-US" smtClean="0"/>
              <a:t>‹#›</a:t>
            </a:fld>
            <a:endParaRPr lang="en-US"/>
          </a:p>
        </p:txBody>
      </p:sp>
      <p:sp>
        <p:nvSpPr>
          <p:cNvPr id="18" name="Footer Placeholder 17"/>
          <p:cNvSpPr>
            <a:spLocks noGrp="1"/>
          </p:cNvSpPr>
          <p:nvPr>
            <p:ph type="ftr" sz="quarter" idx="12"/>
          </p:nvPr>
        </p:nvSpPr>
        <p:spPr/>
        <p:txBody>
          <a:bodyPr/>
          <a:lstStyle/>
          <a:p>
            <a:endParaRPr lang="en-US"/>
          </a:p>
        </p:txBody>
      </p:sp>
      <p:sp>
        <p:nvSpPr>
          <p:cNvPr id="15" name="Title 14"/>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ate Placeholder 6"/>
          <p:cNvSpPr>
            <a:spLocks noGrp="1"/>
          </p:cNvSpPr>
          <p:nvPr>
            <p:ph type="dt" sz="half" idx="10"/>
          </p:nvPr>
        </p:nvSpPr>
        <p:spPr/>
        <p:txBody>
          <a:bodyPr/>
          <a:lstStyle/>
          <a:p>
            <a:fld id="{78F25493-D69E-41BF-B99B-F94032C5A7FE}" type="datetimeFigureOut">
              <a:rPr lang="en-US" smtClean="0"/>
              <a:t>12/3/2012</a:t>
            </a:fld>
            <a:endParaRPr lang="en-US"/>
          </a:p>
        </p:txBody>
      </p:sp>
      <p:sp>
        <p:nvSpPr>
          <p:cNvPr id="12" name="Slide Number Placeholder 11"/>
          <p:cNvSpPr>
            <a:spLocks noGrp="1"/>
          </p:cNvSpPr>
          <p:nvPr>
            <p:ph type="sldNum" sz="quarter" idx="11"/>
          </p:nvPr>
        </p:nvSpPr>
        <p:spPr/>
        <p:txBody>
          <a:bodyPr/>
          <a:lstStyle/>
          <a:p>
            <a:fld id="{4F7FC80B-DD89-4EB6-AABC-1A112327ADC1}" type="slidenum">
              <a:rPr lang="en-US" smtClean="0"/>
              <a:t>‹#›</a:t>
            </a:fld>
            <a:endParaRPr lang="en-US"/>
          </a:p>
        </p:txBody>
      </p:sp>
      <p:sp>
        <p:nvSpPr>
          <p:cNvPr id="13" name="Footer Placeholder 12"/>
          <p:cNvSpPr>
            <a:spLocks noGrp="1"/>
          </p:cNvSpPr>
          <p:nvPr>
            <p:ph type="ftr" sz="quarter" idx="12"/>
          </p:nvPr>
        </p:nvSpPr>
        <p:spPr/>
        <p:txBody>
          <a:body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5734050"/>
            <a:ext cx="9144000" cy="112395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p:cNvCxnSpPr/>
          <p:nvPr/>
        </p:nvCxnSpPr>
        <p:spPr>
          <a:xfrm>
            <a:off x="0" y="5695950"/>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Title 23"/>
          <p:cNvSpPr>
            <a:spLocks noGrp="1"/>
          </p:cNvSpPr>
          <p:nvPr>
            <p:ph type="title"/>
          </p:nvPr>
        </p:nvSpPr>
        <p:spPr/>
        <p:txBody>
          <a:bodyPr/>
          <a:lstStyle/>
          <a:p>
            <a:r>
              <a:rPr lang="en-US" smtClean="0"/>
              <a:t>Click to edit Master title style</a:t>
            </a:r>
            <a:endParaRPr lang="en-US"/>
          </a:p>
        </p:txBody>
      </p:sp>
      <p:sp>
        <p:nvSpPr>
          <p:cNvPr id="11" name="Text Placeholder 3"/>
          <p:cNvSpPr>
            <a:spLocks noGrp="1"/>
          </p:cNvSpPr>
          <p:nvPr>
            <p:ph type="body" sz="half" idx="2"/>
          </p:nvPr>
        </p:nvSpPr>
        <p:spPr>
          <a:xfrm>
            <a:off x="352426" y="1463040"/>
            <a:ext cx="3381375" cy="3967162"/>
          </a:xfrm>
        </p:spPr>
        <p:txBody>
          <a:bodyPr>
            <a:normAutofit/>
          </a:bodyPr>
          <a:lstStyle>
            <a:lvl1pPr marL="0" indent="0">
              <a:lnSpc>
                <a:spcPct val="150000"/>
              </a:lnSpc>
              <a:buNone/>
              <a:defRPr sz="1600" b="0" i="1" spc="0" baseline="0">
                <a:solidFill>
                  <a:schemeClr val="tx2"/>
                </a:solidFill>
                <a:latin typeface="+mn-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6" name="Content Placeholder 11"/>
          <p:cNvSpPr>
            <a:spLocks noGrp="1"/>
          </p:cNvSpPr>
          <p:nvPr>
            <p:ph sz="quarter" idx="14"/>
          </p:nvPr>
        </p:nvSpPr>
        <p:spPr>
          <a:xfrm>
            <a:off x="4105275" y="1463040"/>
            <a:ext cx="4681538" cy="3968496"/>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Date Placeholder 12"/>
          <p:cNvSpPr>
            <a:spLocks noGrp="1"/>
          </p:cNvSpPr>
          <p:nvPr>
            <p:ph type="dt" sz="half" idx="15"/>
          </p:nvPr>
        </p:nvSpPr>
        <p:spPr/>
        <p:txBody>
          <a:bodyPr/>
          <a:lstStyle/>
          <a:p>
            <a:fld id="{78F25493-D69E-41BF-B99B-F94032C5A7FE}" type="datetimeFigureOut">
              <a:rPr lang="en-US" smtClean="0"/>
              <a:t>12/3/2012</a:t>
            </a:fld>
            <a:endParaRPr lang="en-US"/>
          </a:p>
        </p:txBody>
      </p:sp>
      <p:sp>
        <p:nvSpPr>
          <p:cNvPr id="18" name="Slide Number Placeholder 17"/>
          <p:cNvSpPr>
            <a:spLocks noGrp="1"/>
          </p:cNvSpPr>
          <p:nvPr>
            <p:ph type="sldNum" sz="quarter" idx="16"/>
          </p:nvPr>
        </p:nvSpPr>
        <p:spPr/>
        <p:txBody>
          <a:bodyPr/>
          <a:lstStyle/>
          <a:p>
            <a:fld id="{4F7FC80B-DD89-4EB6-AABC-1A112327ADC1}" type="slidenum">
              <a:rPr lang="en-US" smtClean="0"/>
              <a:t>‹#›</a:t>
            </a:fld>
            <a:endParaRPr lang="en-US"/>
          </a:p>
        </p:txBody>
      </p:sp>
      <p:sp>
        <p:nvSpPr>
          <p:cNvPr id="20" name="Footer Placeholder 19"/>
          <p:cNvSpPr>
            <a:spLocks noGrp="1"/>
          </p:cNvSpPr>
          <p:nvPr>
            <p:ph type="ftr" sz="quarter" idx="17"/>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5229224" y="0"/>
            <a:ext cx="3914775" cy="5657850"/>
          </a:xfrm>
        </p:spPr>
        <p:txBody>
          <a:bodyPr anchor="ctr" anchorCtr="0"/>
          <a:lstStyle>
            <a:lvl1pPr marL="0" indent="0" algn="ctr">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25" name="Text Placeholder 24"/>
          <p:cNvSpPr>
            <a:spLocks noGrp="1"/>
          </p:cNvSpPr>
          <p:nvPr>
            <p:ph type="body" sz="quarter" idx="13"/>
          </p:nvPr>
        </p:nvSpPr>
        <p:spPr>
          <a:xfrm>
            <a:off x="352426" y="1600199"/>
            <a:ext cx="4572000" cy="3593237"/>
          </a:xfrm>
        </p:spPr>
        <p:txBody>
          <a:bodyPr>
            <a:normAutofit/>
          </a:bodyPr>
          <a:lstStyle>
            <a:lvl1pPr marL="0" indent="0">
              <a:lnSpc>
                <a:spcPct val="150000"/>
              </a:lnSpc>
              <a:spcBef>
                <a:spcPts val="0"/>
              </a:spcBef>
              <a:buNone/>
              <a:defRPr sz="1600" i="1">
                <a:solidFill>
                  <a:schemeClr val="tx1"/>
                </a:solidFill>
              </a:defRPr>
            </a:lvl1pPr>
            <a:lvl2pPr marL="171450" indent="1588">
              <a:buNone/>
              <a:defRPr>
                <a:solidFill>
                  <a:schemeClr val="bg2"/>
                </a:solidFill>
              </a:defRPr>
            </a:lvl2pPr>
            <a:lvl3pPr marL="344488" indent="6350">
              <a:buNone/>
              <a:defRPr>
                <a:solidFill>
                  <a:schemeClr val="bg2"/>
                </a:solidFill>
              </a:defRPr>
            </a:lvl3pPr>
            <a:lvl4pPr marL="515938" indent="3175">
              <a:buNone/>
              <a:defRPr>
                <a:solidFill>
                  <a:schemeClr val="bg2"/>
                </a:solidFill>
              </a:defRPr>
            </a:lvl4pPr>
            <a:lvl5pPr marL="688975" indent="-1588">
              <a:buNone/>
              <a:defRPr>
                <a:solidFill>
                  <a:schemeClr val="bg2"/>
                </a:solidFill>
              </a:defRPr>
            </a:lvl5pPr>
          </a:lstStyle>
          <a:p>
            <a:pPr lvl="0"/>
            <a:r>
              <a:rPr lang="en-US" smtClean="0"/>
              <a:t>Click to edit Master text styles</a:t>
            </a:r>
          </a:p>
        </p:txBody>
      </p:sp>
      <p:sp>
        <p:nvSpPr>
          <p:cNvPr id="11" name="Rectangle 10"/>
          <p:cNvSpPr/>
          <p:nvPr/>
        </p:nvSpPr>
        <p:spPr>
          <a:xfrm>
            <a:off x="0" y="5734050"/>
            <a:ext cx="9144000" cy="112395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p:cNvCxnSpPr/>
          <p:nvPr/>
        </p:nvCxnSpPr>
        <p:spPr>
          <a:xfrm>
            <a:off x="0" y="5695950"/>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Title Placeholder 1"/>
          <p:cNvSpPr>
            <a:spLocks noGrp="1"/>
          </p:cNvSpPr>
          <p:nvPr>
            <p:ph type="title"/>
          </p:nvPr>
        </p:nvSpPr>
        <p:spPr>
          <a:xfrm>
            <a:off x="352425" y="275208"/>
            <a:ext cx="4572000" cy="1324992"/>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13" name="Date Placeholder 12"/>
          <p:cNvSpPr>
            <a:spLocks noGrp="1"/>
          </p:cNvSpPr>
          <p:nvPr>
            <p:ph type="dt" sz="half" idx="14"/>
          </p:nvPr>
        </p:nvSpPr>
        <p:spPr/>
        <p:txBody>
          <a:bodyPr/>
          <a:lstStyle/>
          <a:p>
            <a:fld id="{78F25493-D69E-41BF-B99B-F94032C5A7FE}" type="datetimeFigureOut">
              <a:rPr lang="en-US" smtClean="0"/>
              <a:t>12/3/2012</a:t>
            </a:fld>
            <a:endParaRPr lang="en-US"/>
          </a:p>
        </p:txBody>
      </p:sp>
      <p:sp>
        <p:nvSpPr>
          <p:cNvPr id="20" name="Slide Number Placeholder 19"/>
          <p:cNvSpPr>
            <a:spLocks noGrp="1"/>
          </p:cNvSpPr>
          <p:nvPr>
            <p:ph type="sldNum" sz="quarter" idx="15"/>
          </p:nvPr>
        </p:nvSpPr>
        <p:spPr/>
        <p:txBody>
          <a:bodyPr/>
          <a:lstStyle/>
          <a:p>
            <a:fld id="{4F7FC80B-DD89-4EB6-AABC-1A112327ADC1}" type="slidenum">
              <a:rPr lang="en-US" smtClean="0"/>
              <a:t>‹#›</a:t>
            </a:fld>
            <a:endParaRPr lang="en-US"/>
          </a:p>
        </p:txBody>
      </p:sp>
      <p:sp>
        <p:nvSpPr>
          <p:cNvPr id="21" name="Footer Placeholder 20"/>
          <p:cNvSpPr>
            <a:spLocks noGrp="1"/>
          </p:cNvSpPr>
          <p:nvPr>
            <p:ph type="ftr" sz="quarter" idx="16"/>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2426" y="228600"/>
            <a:ext cx="7680960" cy="106680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352426" y="1463040"/>
            <a:ext cx="7680960" cy="4343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52426" y="6543676"/>
            <a:ext cx="1466850" cy="247650"/>
          </a:xfrm>
          <a:prstGeom prst="rect">
            <a:avLst/>
          </a:prstGeom>
        </p:spPr>
        <p:txBody>
          <a:bodyPr vert="horz" lIns="91440" tIns="45720" rIns="91440" bIns="45720" rtlCol="0" anchor="ctr">
            <a:normAutofit/>
          </a:bodyPr>
          <a:lstStyle>
            <a:lvl1pPr algn="l">
              <a:defRPr sz="1000" b="1">
                <a:solidFill>
                  <a:schemeClr val="tx1">
                    <a:alpha val="65000"/>
                  </a:schemeClr>
                </a:solidFill>
              </a:defRPr>
            </a:lvl1pPr>
          </a:lstStyle>
          <a:p>
            <a:fld id="{78F25493-D69E-41BF-B99B-F94032C5A7FE}" type="datetimeFigureOut">
              <a:rPr lang="en-US" smtClean="0"/>
              <a:t>12/3/2012</a:t>
            </a:fld>
            <a:endParaRPr lang="en-US"/>
          </a:p>
        </p:txBody>
      </p:sp>
      <p:sp>
        <p:nvSpPr>
          <p:cNvPr id="5" name="Footer Placeholder 4"/>
          <p:cNvSpPr>
            <a:spLocks noGrp="1"/>
          </p:cNvSpPr>
          <p:nvPr>
            <p:ph type="ftr" sz="quarter" idx="3"/>
          </p:nvPr>
        </p:nvSpPr>
        <p:spPr>
          <a:xfrm>
            <a:off x="1809749" y="6543676"/>
            <a:ext cx="4086225" cy="247650"/>
          </a:xfrm>
          <a:prstGeom prst="rect">
            <a:avLst/>
          </a:prstGeom>
        </p:spPr>
        <p:txBody>
          <a:bodyPr vert="horz" lIns="91440" tIns="45720" rIns="91440" bIns="45720" rtlCol="0" anchor="ctr">
            <a:normAutofit/>
          </a:bodyPr>
          <a:lstStyle>
            <a:lvl1pPr algn="l">
              <a:defRPr sz="1000" b="1" i="1">
                <a:solidFill>
                  <a:schemeClr val="tx1">
                    <a:alpha val="65000"/>
                  </a:schemeClr>
                </a:solidFill>
              </a:defRPr>
            </a:lvl1pPr>
          </a:lstStyle>
          <a:p>
            <a:endParaRPr lang="en-US"/>
          </a:p>
        </p:txBody>
      </p:sp>
      <p:sp>
        <p:nvSpPr>
          <p:cNvPr id="6" name="Slide Number Placeholder 5"/>
          <p:cNvSpPr>
            <a:spLocks noGrp="1"/>
          </p:cNvSpPr>
          <p:nvPr>
            <p:ph type="sldNum" sz="quarter" idx="4"/>
          </p:nvPr>
        </p:nvSpPr>
        <p:spPr>
          <a:xfrm>
            <a:off x="7886700" y="6543676"/>
            <a:ext cx="876300" cy="247650"/>
          </a:xfrm>
          <a:prstGeom prst="rect">
            <a:avLst/>
          </a:prstGeom>
        </p:spPr>
        <p:txBody>
          <a:bodyPr vert="horz" lIns="91440" tIns="45720" rIns="91440" bIns="45720" rtlCol="0" anchor="ctr">
            <a:normAutofit/>
          </a:bodyPr>
          <a:lstStyle>
            <a:lvl1pPr algn="r">
              <a:defRPr sz="1000" b="1">
                <a:solidFill>
                  <a:schemeClr val="tx1">
                    <a:alpha val="65000"/>
                  </a:schemeClr>
                </a:solidFill>
              </a:defRPr>
            </a:lvl1pPr>
          </a:lstStyle>
          <a:p>
            <a:fld id="{4F7FC80B-DD89-4EB6-AABC-1A112327ADC1}"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spcBef>
          <a:spcPts val="400"/>
        </a:spcBef>
        <a:buNone/>
        <a:defRPr sz="4000" b="0" kern="1200" cap="none" spc="0" baseline="0">
          <a:solidFill>
            <a:schemeClr val="tx1"/>
          </a:solidFill>
          <a:latin typeface="+mj-lt"/>
          <a:ea typeface="+mj-ea"/>
          <a:cs typeface="Tunga" pitchFamily="2"/>
        </a:defRPr>
      </a:lvl1pPr>
    </p:titleStyle>
    <p:bodyStyle>
      <a:lvl1pPr marL="0" indent="0" algn="l" defTabSz="914400" rtl="0" eaLnBrk="1" latinLnBrk="0" hangingPunct="1">
        <a:spcBef>
          <a:spcPts val="1200"/>
        </a:spcBef>
        <a:spcAft>
          <a:spcPts val="0"/>
        </a:spcAft>
        <a:buClr>
          <a:schemeClr val="accent5"/>
        </a:buClr>
        <a:buFont typeface="Arial" pitchFamily="34" charset="0"/>
        <a:buNone/>
        <a:defRPr sz="1800" b="0" i="0" kern="1200" cap="none" spc="30" baseline="0">
          <a:solidFill>
            <a:schemeClr val="tx1"/>
          </a:solidFill>
          <a:latin typeface="+mn-lt"/>
          <a:ea typeface="+mn-ea"/>
          <a:cs typeface="Tahoma" pitchFamily="34" charset="0"/>
        </a:defRPr>
      </a:lvl1pPr>
      <a:lvl2pPr marL="171450" indent="-17145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2pPr>
      <a:lvl3pPr marL="344488" indent="-16510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3pPr>
      <a:lvl4pPr marL="517525" indent="-169863"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4pPr>
      <a:lvl5pPr marL="688975" indent="-173038"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5pPr>
      <a:lvl6pPr marL="8686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06984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24358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40817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www.youtube.com/watch?v=5D11e424M_Q"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www.youtube.com/watch?v=2AB9zPfXqQQ"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womenadvisorforum.ning.com/profiles/blogs/make-your" TargetMode="External"/><Relationship Id="rId2" Type="http://schemas.openxmlformats.org/officeDocument/2006/relationships/hyperlink" Target="http://www.citehr.com/2336-employees-attitudes-key-effective-organization.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Autofit/>
          </a:bodyPr>
          <a:lstStyle/>
          <a:p>
            <a:r>
              <a:rPr lang="en-US" dirty="0" smtClean="0"/>
              <a:t>Alyssa Corral</a:t>
            </a:r>
          </a:p>
          <a:p>
            <a:r>
              <a:rPr lang="en-US" dirty="0" smtClean="0"/>
              <a:t>Dustin Daniels</a:t>
            </a:r>
          </a:p>
          <a:p>
            <a:r>
              <a:rPr lang="en-US" dirty="0" smtClean="0"/>
              <a:t>Tanner Gibson</a:t>
            </a:r>
          </a:p>
          <a:p>
            <a:r>
              <a:rPr lang="en-US" dirty="0" smtClean="0"/>
              <a:t>Kelly Hill</a:t>
            </a:r>
            <a:endParaRPr lang="en-US" dirty="0"/>
          </a:p>
        </p:txBody>
      </p:sp>
      <p:sp>
        <p:nvSpPr>
          <p:cNvPr id="2" name="Title 1"/>
          <p:cNvSpPr>
            <a:spLocks noGrp="1"/>
          </p:cNvSpPr>
          <p:nvPr>
            <p:ph type="title"/>
          </p:nvPr>
        </p:nvSpPr>
        <p:spPr/>
        <p:txBody>
          <a:bodyPr>
            <a:normAutofit/>
          </a:bodyPr>
          <a:lstStyle/>
          <a:p>
            <a:r>
              <a:rPr lang="en-US" dirty="0" smtClean="0"/>
              <a:t>Attitudes &amp; Emotions</a:t>
            </a:r>
            <a:endParaRPr lang="en-US" dirty="0"/>
          </a:p>
        </p:txBody>
      </p:sp>
    </p:spTree>
    <p:extLst>
      <p:ext uri="{BB962C8B-B14F-4D97-AF65-F5344CB8AC3E}">
        <p14:creationId xmlns:p14="http://schemas.microsoft.com/office/powerpoint/2010/main" val="34705704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normAutofit/>
          </a:bodyPr>
          <a:lstStyle/>
          <a:p>
            <a:r>
              <a:rPr lang="en-US" sz="2400" dirty="0" smtClean="0"/>
              <a:t>Reaching out to customers of different generations </a:t>
            </a:r>
          </a:p>
          <a:p>
            <a:pPr marL="285750" indent="-285750">
              <a:buFont typeface="Arial" pitchFamily="34" charset="0"/>
              <a:buChar char="•"/>
            </a:pPr>
            <a:r>
              <a:rPr lang="en-US" sz="2400" dirty="0" smtClean="0"/>
              <a:t>Traditionalists – before 1946</a:t>
            </a:r>
          </a:p>
          <a:p>
            <a:pPr marL="285750" indent="-285750">
              <a:buFont typeface="Arial" pitchFamily="34" charset="0"/>
              <a:buChar char="•"/>
            </a:pPr>
            <a:r>
              <a:rPr lang="en-US" sz="2400" dirty="0" smtClean="0"/>
              <a:t>Baby Boomers – 1946-1964</a:t>
            </a:r>
          </a:p>
          <a:p>
            <a:pPr marL="285750" indent="-285750">
              <a:buFont typeface="Arial" pitchFamily="34" charset="0"/>
              <a:buChar char="•"/>
            </a:pPr>
            <a:r>
              <a:rPr lang="en-US" sz="2400" dirty="0" smtClean="0"/>
              <a:t>Generation </a:t>
            </a:r>
            <a:r>
              <a:rPr lang="en-US" sz="2400" dirty="0" err="1" smtClean="0"/>
              <a:t>Xers</a:t>
            </a:r>
            <a:r>
              <a:rPr lang="en-US" sz="2400" dirty="0" smtClean="0"/>
              <a:t> – 1965-1981</a:t>
            </a:r>
          </a:p>
          <a:p>
            <a:pPr marL="285750" indent="-285750">
              <a:buFont typeface="Arial" pitchFamily="34" charset="0"/>
              <a:buChar char="•"/>
            </a:pPr>
            <a:r>
              <a:rPr lang="en-US" sz="2400" dirty="0" err="1" smtClean="0"/>
              <a:t>Millenials</a:t>
            </a:r>
            <a:r>
              <a:rPr lang="en-US" sz="2400" dirty="0" smtClean="0"/>
              <a:t> – 1982-2000</a:t>
            </a:r>
            <a:endParaRPr lang="en-US" sz="2400" dirty="0"/>
          </a:p>
        </p:txBody>
      </p:sp>
      <p:sp>
        <p:nvSpPr>
          <p:cNvPr id="3" name="Title 2"/>
          <p:cNvSpPr>
            <a:spLocks noGrp="1"/>
          </p:cNvSpPr>
          <p:nvPr>
            <p:ph type="title"/>
          </p:nvPr>
        </p:nvSpPr>
        <p:spPr/>
        <p:txBody>
          <a:bodyPr/>
          <a:lstStyle/>
          <a:p>
            <a:r>
              <a:rPr lang="en-US" dirty="0" smtClean="0"/>
              <a:t>Customers </a:t>
            </a:r>
            <a:endParaRPr lang="en-US" dirty="0"/>
          </a:p>
        </p:txBody>
      </p:sp>
    </p:spTree>
    <p:extLst>
      <p:ext uri="{BB962C8B-B14F-4D97-AF65-F5344CB8AC3E}">
        <p14:creationId xmlns:p14="http://schemas.microsoft.com/office/powerpoint/2010/main" val="13652093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lstStyle/>
          <a:p>
            <a:r>
              <a:rPr lang="en-US" sz="2400" dirty="0"/>
              <a:t>Workplace motivation is what leads employees to accomplishing new goals in the workplace (Forster, 3, 2005</a:t>
            </a:r>
            <a:r>
              <a:rPr lang="en-US" sz="2400" dirty="0" smtClean="0"/>
              <a:t>).</a:t>
            </a:r>
          </a:p>
          <a:p>
            <a:endParaRPr lang="en-US" sz="2400" dirty="0"/>
          </a:p>
          <a:p>
            <a:r>
              <a:rPr lang="en-US" sz="2400" dirty="0"/>
              <a:t>“ If you want to be motivated to do a good job, give them a good job to do.” (Forster, 2, 2005)</a:t>
            </a:r>
          </a:p>
          <a:p>
            <a:endParaRPr lang="en-US" sz="2400" dirty="0" smtClean="0"/>
          </a:p>
          <a:p>
            <a:endParaRPr lang="en-US" sz="2400" dirty="0"/>
          </a:p>
          <a:p>
            <a:r>
              <a:rPr lang="en-US" dirty="0">
                <a:hlinkClick r:id="rId2"/>
              </a:rPr>
              <a:t>http://www.youtube.com/watch?v=5D11e424M_Q</a:t>
            </a:r>
            <a:endParaRPr lang="en-US" dirty="0"/>
          </a:p>
          <a:p>
            <a:endParaRPr lang="en-US" dirty="0"/>
          </a:p>
        </p:txBody>
      </p:sp>
      <p:sp>
        <p:nvSpPr>
          <p:cNvPr id="3" name="Title 2"/>
          <p:cNvSpPr>
            <a:spLocks noGrp="1"/>
          </p:cNvSpPr>
          <p:nvPr>
            <p:ph type="title"/>
          </p:nvPr>
        </p:nvSpPr>
        <p:spPr/>
        <p:txBody>
          <a:bodyPr/>
          <a:lstStyle/>
          <a:p>
            <a:r>
              <a:rPr lang="en-US" dirty="0" smtClean="0"/>
              <a:t>Workplace</a:t>
            </a:r>
            <a:endParaRPr lang="en-US" dirty="0"/>
          </a:p>
        </p:txBody>
      </p:sp>
    </p:spTree>
    <p:extLst>
      <p:ext uri="{BB962C8B-B14F-4D97-AF65-F5344CB8AC3E}">
        <p14:creationId xmlns:p14="http://schemas.microsoft.com/office/powerpoint/2010/main" val="18730231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lstStyle/>
          <a:p>
            <a:r>
              <a:rPr lang="en-US" sz="2800" dirty="0" smtClean="0"/>
              <a:t>How bad attitudes affect </a:t>
            </a:r>
          </a:p>
          <a:p>
            <a:pPr marL="285750" indent="-285750">
              <a:buFont typeface="Arial" pitchFamily="34" charset="0"/>
              <a:buChar char="•"/>
            </a:pPr>
            <a:r>
              <a:rPr lang="en-US" sz="2800" dirty="0" smtClean="0"/>
              <a:t>Customers</a:t>
            </a:r>
          </a:p>
          <a:p>
            <a:pPr marL="285750" indent="-285750">
              <a:buFont typeface="Arial" pitchFamily="34" charset="0"/>
              <a:buChar char="•"/>
            </a:pPr>
            <a:r>
              <a:rPr lang="en-US" sz="2800" dirty="0" smtClean="0"/>
              <a:t>Co-Workers</a:t>
            </a:r>
          </a:p>
          <a:p>
            <a:endParaRPr lang="en-US" dirty="0"/>
          </a:p>
        </p:txBody>
      </p:sp>
      <p:sp>
        <p:nvSpPr>
          <p:cNvPr id="3" name="Title 2"/>
          <p:cNvSpPr>
            <a:spLocks noGrp="1"/>
          </p:cNvSpPr>
          <p:nvPr>
            <p:ph type="title"/>
          </p:nvPr>
        </p:nvSpPr>
        <p:spPr/>
        <p:txBody>
          <a:bodyPr/>
          <a:lstStyle/>
          <a:p>
            <a:r>
              <a:rPr lang="en-US" dirty="0" smtClean="0"/>
              <a:t>Workplace</a:t>
            </a:r>
            <a:endParaRPr lang="en-US" dirty="0"/>
          </a:p>
        </p:txBody>
      </p:sp>
    </p:spTree>
    <p:extLst>
      <p:ext uri="{BB962C8B-B14F-4D97-AF65-F5344CB8AC3E}">
        <p14:creationId xmlns:p14="http://schemas.microsoft.com/office/powerpoint/2010/main" val="147657144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lstStyle/>
          <a:p>
            <a:r>
              <a:rPr lang="en-US" sz="2400" dirty="0"/>
              <a:t>As you can see attitudes and emotions are key factors in every element of the working environment</a:t>
            </a:r>
            <a:r>
              <a:rPr lang="en-US" sz="2400" dirty="0" smtClean="0"/>
              <a:t>. </a:t>
            </a:r>
            <a:r>
              <a:rPr lang="en-US" sz="2400" dirty="0"/>
              <a:t>attitudes and emotions of the workplace relies on the managers and employees to work together to create a good workplace environment. </a:t>
            </a:r>
          </a:p>
          <a:p>
            <a:endParaRPr lang="en-US" dirty="0"/>
          </a:p>
        </p:txBody>
      </p:sp>
      <p:sp>
        <p:nvSpPr>
          <p:cNvPr id="3" name="Title 2"/>
          <p:cNvSpPr>
            <a:spLocks noGrp="1"/>
          </p:cNvSpPr>
          <p:nvPr>
            <p:ph type="title"/>
          </p:nvPr>
        </p:nvSpPr>
        <p:spPr/>
        <p:txBody>
          <a:bodyPr/>
          <a:lstStyle/>
          <a:p>
            <a:r>
              <a:rPr lang="en-US" dirty="0" smtClean="0"/>
              <a:t>Conclusion</a:t>
            </a:r>
            <a:endParaRPr lang="en-US" dirty="0"/>
          </a:p>
        </p:txBody>
      </p:sp>
    </p:spTree>
    <p:extLst>
      <p:ext uri="{BB962C8B-B14F-4D97-AF65-F5344CB8AC3E}">
        <p14:creationId xmlns:p14="http://schemas.microsoft.com/office/powerpoint/2010/main" val="53758088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normAutofit/>
          </a:bodyPr>
          <a:lstStyle/>
          <a:p>
            <a:r>
              <a:rPr lang="en-US" sz="2800" dirty="0" smtClean="0"/>
              <a:t>What is networking about?</a:t>
            </a:r>
          </a:p>
          <a:p>
            <a:r>
              <a:rPr lang="en-US" sz="2800" dirty="0" smtClean="0"/>
              <a:t>A) Isolation</a:t>
            </a:r>
          </a:p>
          <a:p>
            <a:r>
              <a:rPr lang="en-US" sz="2800" dirty="0"/>
              <a:t>B) </a:t>
            </a:r>
            <a:r>
              <a:rPr lang="en-US" sz="2800" dirty="0" smtClean="0"/>
              <a:t>Connection</a:t>
            </a:r>
          </a:p>
          <a:p>
            <a:r>
              <a:rPr lang="en-US" sz="2800" dirty="0" smtClean="0"/>
              <a:t>C) Purchasing </a:t>
            </a:r>
            <a:endParaRPr lang="en-US" sz="2800" dirty="0"/>
          </a:p>
        </p:txBody>
      </p:sp>
      <p:sp>
        <p:nvSpPr>
          <p:cNvPr id="3" name="Title 2"/>
          <p:cNvSpPr>
            <a:spLocks noGrp="1"/>
          </p:cNvSpPr>
          <p:nvPr>
            <p:ph type="title"/>
          </p:nvPr>
        </p:nvSpPr>
        <p:spPr/>
        <p:txBody>
          <a:bodyPr/>
          <a:lstStyle/>
          <a:p>
            <a:r>
              <a:rPr lang="en-US" dirty="0" smtClean="0"/>
              <a:t>Question 1</a:t>
            </a:r>
            <a:endParaRPr lang="en-US" dirty="0"/>
          </a:p>
        </p:txBody>
      </p:sp>
    </p:spTree>
    <p:extLst>
      <p:ext uri="{BB962C8B-B14F-4D97-AF65-F5344CB8AC3E}">
        <p14:creationId xmlns:p14="http://schemas.microsoft.com/office/powerpoint/2010/main" val="19868889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normAutofit/>
          </a:bodyPr>
          <a:lstStyle/>
          <a:p>
            <a:endParaRPr lang="en-US" sz="2800" dirty="0" smtClean="0"/>
          </a:p>
          <a:p>
            <a:endParaRPr lang="en-US" sz="2800" dirty="0" smtClean="0"/>
          </a:p>
          <a:p>
            <a:r>
              <a:rPr lang="en-US" sz="2800" dirty="0" smtClean="0"/>
              <a:t>B) Connection</a:t>
            </a:r>
            <a:endParaRPr lang="en-US" sz="2800" dirty="0"/>
          </a:p>
        </p:txBody>
      </p:sp>
      <p:sp>
        <p:nvSpPr>
          <p:cNvPr id="3" name="Title 2"/>
          <p:cNvSpPr>
            <a:spLocks noGrp="1"/>
          </p:cNvSpPr>
          <p:nvPr>
            <p:ph type="title"/>
          </p:nvPr>
        </p:nvSpPr>
        <p:spPr/>
        <p:txBody>
          <a:bodyPr/>
          <a:lstStyle/>
          <a:p>
            <a:r>
              <a:rPr lang="en-US" dirty="0" smtClean="0"/>
              <a:t>Answer</a:t>
            </a:r>
            <a:endParaRPr lang="en-US" dirty="0"/>
          </a:p>
        </p:txBody>
      </p:sp>
    </p:spTree>
    <p:extLst>
      <p:ext uri="{BB962C8B-B14F-4D97-AF65-F5344CB8AC3E}">
        <p14:creationId xmlns:p14="http://schemas.microsoft.com/office/powerpoint/2010/main" val="24220484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normAutofit/>
          </a:bodyPr>
          <a:lstStyle/>
          <a:p>
            <a:r>
              <a:rPr lang="en-US" sz="2800" dirty="0" smtClean="0"/>
              <a:t>Why is it so important to hire good employees?</a:t>
            </a:r>
          </a:p>
          <a:p>
            <a:r>
              <a:rPr lang="en-US" sz="2800" dirty="0" smtClean="0"/>
              <a:t>A) They directly reflect your organization</a:t>
            </a:r>
          </a:p>
          <a:p>
            <a:r>
              <a:rPr lang="en-US" sz="2800" dirty="0" smtClean="0"/>
              <a:t>B)</a:t>
            </a:r>
          </a:p>
          <a:p>
            <a:r>
              <a:rPr lang="en-US" sz="2800" dirty="0" smtClean="0"/>
              <a:t>C)</a:t>
            </a:r>
            <a:endParaRPr lang="en-US" sz="2800" dirty="0"/>
          </a:p>
        </p:txBody>
      </p:sp>
      <p:sp>
        <p:nvSpPr>
          <p:cNvPr id="3" name="Title 2"/>
          <p:cNvSpPr>
            <a:spLocks noGrp="1"/>
          </p:cNvSpPr>
          <p:nvPr>
            <p:ph type="title"/>
          </p:nvPr>
        </p:nvSpPr>
        <p:spPr/>
        <p:txBody>
          <a:bodyPr/>
          <a:lstStyle/>
          <a:p>
            <a:r>
              <a:rPr lang="en-US" dirty="0" smtClean="0"/>
              <a:t>Question 2</a:t>
            </a:r>
            <a:endParaRPr lang="en-US" dirty="0"/>
          </a:p>
        </p:txBody>
      </p:sp>
    </p:spTree>
    <p:extLst>
      <p:ext uri="{BB962C8B-B14F-4D97-AF65-F5344CB8AC3E}">
        <p14:creationId xmlns:p14="http://schemas.microsoft.com/office/powerpoint/2010/main" val="33326485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normAutofit/>
          </a:bodyPr>
          <a:lstStyle/>
          <a:p>
            <a:endParaRPr lang="en-US" sz="2800" dirty="0" smtClean="0"/>
          </a:p>
          <a:p>
            <a:r>
              <a:rPr lang="en-US" sz="2800" dirty="0"/>
              <a:t>A) They directly reflect your organization</a:t>
            </a:r>
          </a:p>
          <a:p>
            <a:endParaRPr lang="en-US" sz="2800" dirty="0"/>
          </a:p>
        </p:txBody>
      </p:sp>
      <p:sp>
        <p:nvSpPr>
          <p:cNvPr id="3" name="Title 2"/>
          <p:cNvSpPr>
            <a:spLocks noGrp="1"/>
          </p:cNvSpPr>
          <p:nvPr>
            <p:ph type="title"/>
          </p:nvPr>
        </p:nvSpPr>
        <p:spPr/>
        <p:txBody>
          <a:bodyPr/>
          <a:lstStyle/>
          <a:p>
            <a:r>
              <a:rPr lang="en-US" dirty="0" smtClean="0"/>
              <a:t>Answer</a:t>
            </a:r>
            <a:endParaRPr lang="en-US" dirty="0"/>
          </a:p>
        </p:txBody>
      </p:sp>
    </p:spTree>
    <p:extLst>
      <p:ext uri="{BB962C8B-B14F-4D97-AF65-F5344CB8AC3E}">
        <p14:creationId xmlns:p14="http://schemas.microsoft.com/office/powerpoint/2010/main" val="41262893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normAutofit/>
          </a:bodyPr>
          <a:lstStyle/>
          <a:p>
            <a:r>
              <a:rPr lang="en-US" sz="2800" dirty="0"/>
              <a:t>Can employees' emotions about </a:t>
            </a:r>
            <a:r>
              <a:rPr lang="en-US" sz="2800" dirty="0" smtClean="0"/>
              <a:t>work </a:t>
            </a:r>
            <a:r>
              <a:rPr lang="en-US" sz="2800" dirty="0"/>
              <a:t>adversely affect organizational </a:t>
            </a:r>
            <a:r>
              <a:rPr lang="en-US" sz="2800" dirty="0" smtClean="0"/>
              <a:t>success?</a:t>
            </a:r>
          </a:p>
          <a:p>
            <a:r>
              <a:rPr lang="en-US" sz="2800" dirty="0" smtClean="0"/>
              <a:t>A) True</a:t>
            </a:r>
          </a:p>
          <a:p>
            <a:r>
              <a:rPr lang="en-US" sz="2800" dirty="0" smtClean="0"/>
              <a:t>B) False</a:t>
            </a:r>
            <a:endParaRPr lang="en-US" sz="2800" dirty="0"/>
          </a:p>
        </p:txBody>
      </p:sp>
      <p:sp>
        <p:nvSpPr>
          <p:cNvPr id="3" name="Title 2"/>
          <p:cNvSpPr>
            <a:spLocks noGrp="1"/>
          </p:cNvSpPr>
          <p:nvPr>
            <p:ph type="title"/>
          </p:nvPr>
        </p:nvSpPr>
        <p:spPr/>
        <p:txBody>
          <a:bodyPr/>
          <a:lstStyle/>
          <a:p>
            <a:r>
              <a:rPr lang="en-US" dirty="0" smtClean="0"/>
              <a:t>Question 3</a:t>
            </a:r>
            <a:endParaRPr lang="en-US" dirty="0"/>
          </a:p>
        </p:txBody>
      </p:sp>
    </p:spTree>
    <p:extLst>
      <p:ext uri="{BB962C8B-B14F-4D97-AF65-F5344CB8AC3E}">
        <p14:creationId xmlns:p14="http://schemas.microsoft.com/office/powerpoint/2010/main" val="18187893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lstStyle/>
          <a:p>
            <a:endParaRPr lang="en-US" dirty="0" smtClean="0"/>
          </a:p>
          <a:p>
            <a:endParaRPr lang="en-US" dirty="0"/>
          </a:p>
          <a:p>
            <a:r>
              <a:rPr lang="en-US" sz="2800" dirty="0"/>
              <a:t>A) True</a:t>
            </a:r>
          </a:p>
          <a:p>
            <a:endParaRPr lang="en-US" sz="2800" dirty="0"/>
          </a:p>
        </p:txBody>
      </p:sp>
      <p:sp>
        <p:nvSpPr>
          <p:cNvPr id="3" name="Title 2"/>
          <p:cNvSpPr>
            <a:spLocks noGrp="1"/>
          </p:cNvSpPr>
          <p:nvPr>
            <p:ph type="title"/>
          </p:nvPr>
        </p:nvSpPr>
        <p:spPr/>
        <p:txBody>
          <a:bodyPr/>
          <a:lstStyle/>
          <a:p>
            <a:r>
              <a:rPr lang="en-US" dirty="0"/>
              <a:t>Answer</a:t>
            </a:r>
          </a:p>
        </p:txBody>
      </p:sp>
    </p:spTree>
    <p:extLst>
      <p:ext uri="{BB962C8B-B14F-4D97-AF65-F5344CB8AC3E}">
        <p14:creationId xmlns:p14="http://schemas.microsoft.com/office/powerpoint/2010/main" val="17528719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lstStyle/>
          <a:p>
            <a:r>
              <a:rPr lang="en-US" sz="2400" dirty="0" smtClean="0"/>
              <a:t>Every workplace and business experience a variety of attitudes and emotions.  These attitudes and emotions can be those of managers, employees, and customers.  There are endless amounts of attitudes and emotions, positivity is most preferred, but a lot of the time we see negativity in the workplace. </a:t>
            </a:r>
          </a:p>
          <a:p>
            <a:endParaRPr lang="en-US" dirty="0" smtClean="0"/>
          </a:p>
          <a:p>
            <a:r>
              <a:rPr lang="en-US" dirty="0">
                <a:hlinkClick r:id="rId2"/>
              </a:rPr>
              <a:t>http://</a:t>
            </a:r>
            <a:r>
              <a:rPr lang="en-US" dirty="0" smtClean="0">
                <a:hlinkClick r:id="rId2"/>
              </a:rPr>
              <a:t>www.youtube.com/watch?v=2AB9zPfXqQQ</a:t>
            </a:r>
            <a:endParaRPr lang="en-US" dirty="0" smtClean="0"/>
          </a:p>
          <a:p>
            <a:endParaRPr lang="en-US" dirty="0" smtClean="0"/>
          </a:p>
        </p:txBody>
      </p:sp>
      <p:sp>
        <p:nvSpPr>
          <p:cNvPr id="3" name="Title 2"/>
          <p:cNvSpPr>
            <a:spLocks noGrp="1"/>
          </p:cNvSpPr>
          <p:nvPr>
            <p:ph type="title"/>
          </p:nvPr>
        </p:nvSpPr>
        <p:spPr/>
        <p:txBody>
          <a:bodyPr/>
          <a:lstStyle/>
          <a:p>
            <a:r>
              <a:rPr lang="en-US" dirty="0" smtClean="0"/>
              <a:t>Introduction</a:t>
            </a:r>
            <a:endParaRPr lang="en-US" dirty="0"/>
          </a:p>
        </p:txBody>
      </p:sp>
    </p:spTree>
    <p:extLst>
      <p:ext uri="{BB962C8B-B14F-4D97-AF65-F5344CB8AC3E}">
        <p14:creationId xmlns:p14="http://schemas.microsoft.com/office/powerpoint/2010/main" val="399072308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normAutofit/>
          </a:bodyPr>
          <a:lstStyle/>
          <a:p>
            <a:r>
              <a:rPr lang="en-US" sz="2800" dirty="0" smtClean="0"/>
              <a:t>The Harvard Business Review says that American businesses loose what percentage of their customer base every 5 years?</a:t>
            </a:r>
          </a:p>
          <a:p>
            <a:r>
              <a:rPr lang="en-US" sz="2800" dirty="0" smtClean="0"/>
              <a:t>A) 15%</a:t>
            </a:r>
          </a:p>
          <a:p>
            <a:r>
              <a:rPr lang="en-US" sz="2800" dirty="0" smtClean="0"/>
              <a:t>B) 95%</a:t>
            </a:r>
          </a:p>
          <a:p>
            <a:r>
              <a:rPr lang="en-US" sz="2800" dirty="0" smtClean="0"/>
              <a:t>C) 50%</a:t>
            </a:r>
            <a:endParaRPr lang="en-US" sz="2800" dirty="0"/>
          </a:p>
        </p:txBody>
      </p:sp>
      <p:sp>
        <p:nvSpPr>
          <p:cNvPr id="3" name="Title 2"/>
          <p:cNvSpPr>
            <a:spLocks noGrp="1"/>
          </p:cNvSpPr>
          <p:nvPr>
            <p:ph type="title"/>
          </p:nvPr>
        </p:nvSpPr>
        <p:spPr/>
        <p:txBody>
          <a:bodyPr/>
          <a:lstStyle/>
          <a:p>
            <a:r>
              <a:rPr lang="en-US" dirty="0" smtClean="0"/>
              <a:t>Question 4</a:t>
            </a:r>
            <a:endParaRPr lang="en-US" dirty="0"/>
          </a:p>
        </p:txBody>
      </p:sp>
    </p:spTree>
    <p:extLst>
      <p:ext uri="{BB962C8B-B14F-4D97-AF65-F5344CB8AC3E}">
        <p14:creationId xmlns:p14="http://schemas.microsoft.com/office/powerpoint/2010/main" val="2771319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lstStyle/>
          <a:p>
            <a:endParaRPr lang="en-US" dirty="0" smtClean="0"/>
          </a:p>
          <a:p>
            <a:endParaRPr lang="en-US" dirty="0"/>
          </a:p>
          <a:p>
            <a:r>
              <a:rPr lang="en-US" sz="2800" dirty="0"/>
              <a:t>C) 50%</a:t>
            </a:r>
          </a:p>
          <a:p>
            <a:endParaRPr lang="en-US" dirty="0" smtClean="0"/>
          </a:p>
        </p:txBody>
      </p:sp>
      <p:sp>
        <p:nvSpPr>
          <p:cNvPr id="3" name="Title 2"/>
          <p:cNvSpPr>
            <a:spLocks noGrp="1"/>
          </p:cNvSpPr>
          <p:nvPr>
            <p:ph type="title"/>
          </p:nvPr>
        </p:nvSpPr>
        <p:spPr/>
        <p:txBody>
          <a:bodyPr/>
          <a:lstStyle/>
          <a:p>
            <a:r>
              <a:rPr lang="en-US" dirty="0"/>
              <a:t>Answer</a:t>
            </a:r>
          </a:p>
        </p:txBody>
      </p:sp>
    </p:spTree>
    <p:extLst>
      <p:ext uri="{BB962C8B-B14F-4D97-AF65-F5344CB8AC3E}">
        <p14:creationId xmlns:p14="http://schemas.microsoft.com/office/powerpoint/2010/main" val="17103624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lstStyle/>
          <a:p>
            <a:r>
              <a:rPr lang="en-US" sz="2800" dirty="0" smtClean="0"/>
              <a:t>What </a:t>
            </a:r>
            <a:r>
              <a:rPr lang="en-US" sz="2800" dirty="0"/>
              <a:t>leads </a:t>
            </a:r>
            <a:r>
              <a:rPr lang="en-US" sz="2800" smtClean="0"/>
              <a:t>employees wanting </a:t>
            </a:r>
            <a:r>
              <a:rPr lang="en-US" sz="2800" dirty="0"/>
              <a:t>to accomplishing new goals in the </a:t>
            </a:r>
            <a:r>
              <a:rPr lang="en-US" sz="2800" dirty="0" smtClean="0"/>
              <a:t>workplace?</a:t>
            </a:r>
          </a:p>
          <a:p>
            <a:r>
              <a:rPr lang="en-US" sz="2800" dirty="0" smtClean="0"/>
              <a:t>A) Workplace Motivation</a:t>
            </a:r>
          </a:p>
          <a:p>
            <a:r>
              <a:rPr lang="en-US" sz="2800" dirty="0" smtClean="0"/>
              <a:t>B) They see a dirty spot</a:t>
            </a:r>
          </a:p>
          <a:p>
            <a:r>
              <a:rPr lang="en-US" sz="2800" dirty="0" smtClean="0"/>
              <a:t>C) They are told to</a:t>
            </a:r>
          </a:p>
          <a:p>
            <a:r>
              <a:rPr lang="en-US" dirty="0" smtClean="0"/>
              <a:t> </a:t>
            </a:r>
            <a:endParaRPr lang="en-US" dirty="0"/>
          </a:p>
        </p:txBody>
      </p:sp>
      <p:sp>
        <p:nvSpPr>
          <p:cNvPr id="3" name="Title 2"/>
          <p:cNvSpPr>
            <a:spLocks noGrp="1"/>
          </p:cNvSpPr>
          <p:nvPr>
            <p:ph type="title"/>
          </p:nvPr>
        </p:nvSpPr>
        <p:spPr/>
        <p:txBody>
          <a:bodyPr/>
          <a:lstStyle/>
          <a:p>
            <a:r>
              <a:rPr lang="en-US" dirty="0" smtClean="0"/>
              <a:t>Question 5</a:t>
            </a:r>
            <a:endParaRPr lang="en-US" dirty="0"/>
          </a:p>
        </p:txBody>
      </p:sp>
    </p:spTree>
    <p:extLst>
      <p:ext uri="{BB962C8B-B14F-4D97-AF65-F5344CB8AC3E}">
        <p14:creationId xmlns:p14="http://schemas.microsoft.com/office/powerpoint/2010/main" val="18641507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lstStyle/>
          <a:p>
            <a:endParaRPr lang="en-US" dirty="0" smtClean="0"/>
          </a:p>
          <a:p>
            <a:r>
              <a:rPr lang="en-US" sz="3200" dirty="0"/>
              <a:t>A) Workplace Motivation</a:t>
            </a:r>
          </a:p>
          <a:p>
            <a:endParaRPr lang="en-US" sz="3200" dirty="0"/>
          </a:p>
        </p:txBody>
      </p:sp>
      <p:sp>
        <p:nvSpPr>
          <p:cNvPr id="3" name="Title 2"/>
          <p:cNvSpPr>
            <a:spLocks noGrp="1"/>
          </p:cNvSpPr>
          <p:nvPr>
            <p:ph type="title"/>
          </p:nvPr>
        </p:nvSpPr>
        <p:spPr/>
        <p:txBody>
          <a:bodyPr/>
          <a:lstStyle/>
          <a:p>
            <a:r>
              <a:rPr lang="en-US" dirty="0" smtClean="0"/>
              <a:t>Answer</a:t>
            </a:r>
            <a:endParaRPr lang="en-US" dirty="0"/>
          </a:p>
        </p:txBody>
      </p:sp>
    </p:spTree>
    <p:extLst>
      <p:ext uri="{BB962C8B-B14F-4D97-AF65-F5344CB8AC3E}">
        <p14:creationId xmlns:p14="http://schemas.microsoft.com/office/powerpoint/2010/main" val="4909245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normAutofit fontScale="85000" lnSpcReduction="10000"/>
          </a:bodyPr>
          <a:lstStyle/>
          <a:p>
            <a:r>
              <a:rPr lang="en-US" dirty="0"/>
              <a:t>Business School Press, Harvard. (2002). Harvard business review on customer relationship	management. [Books24x7 version].</a:t>
            </a:r>
          </a:p>
          <a:p>
            <a:r>
              <a:rPr lang="en-US" dirty="0"/>
              <a:t>Forster, N. (2005). </a:t>
            </a:r>
            <a:r>
              <a:rPr lang="en-US" i="1" dirty="0"/>
              <a:t>Employee Motivation, Empowerment &amp; Performance. </a:t>
            </a:r>
            <a:r>
              <a:rPr lang="en-US" dirty="0"/>
              <a:t>Maximum </a:t>
            </a:r>
            <a:r>
              <a:rPr lang="en-US" dirty="0" smtClean="0"/>
              <a:t>	Performance</a:t>
            </a:r>
            <a:r>
              <a:rPr lang="en-US" dirty="0"/>
              <a:t>. 4.</a:t>
            </a:r>
          </a:p>
          <a:p>
            <a:r>
              <a:rPr lang="en-US" dirty="0"/>
              <a:t>Hill, J. (2012, November 24). Interview by K Hill [Personal Interview]. Employee </a:t>
            </a:r>
            <a:r>
              <a:rPr lang="en-US" dirty="0" smtClean="0"/>
              <a:t>attitudes	and emotions</a:t>
            </a:r>
            <a:r>
              <a:rPr lang="en-US" dirty="0"/>
              <a:t>., Decatur, IN.</a:t>
            </a:r>
          </a:p>
          <a:p>
            <a:r>
              <a:rPr lang="en-US" dirty="0"/>
              <a:t>Kumar, S. (</a:t>
            </a:r>
            <a:r>
              <a:rPr lang="en-US" dirty="0" err="1"/>
              <a:t>n.d.</a:t>
            </a:r>
            <a:r>
              <a:rPr lang="en-US" dirty="0"/>
              <a:t>). </a:t>
            </a:r>
            <a:r>
              <a:rPr lang="en-US" i="1" dirty="0"/>
              <a:t>Employees' attitudes is key to effective organization</a:t>
            </a:r>
            <a:r>
              <a:rPr lang="en-US" dirty="0"/>
              <a:t>. Retrieved from	</a:t>
            </a:r>
            <a:r>
              <a:rPr lang="en-US" u="sng" dirty="0">
                <a:hlinkClick r:id="rId2"/>
              </a:rPr>
              <a:t>http://</a:t>
            </a:r>
            <a:r>
              <a:rPr lang="en-US" u="sng" dirty="0" smtClean="0">
                <a:hlinkClick r:id="rId2"/>
              </a:rPr>
              <a:t>www.citehr.com/2336-employees-attitudes-key-effective	organization.html</a:t>
            </a:r>
            <a:endParaRPr lang="en-US" dirty="0"/>
          </a:p>
          <a:p>
            <a:r>
              <a:rPr lang="en-US" dirty="0"/>
              <a:t>Lockwood, L Catering To The Ever-Demanding Customer (2012) WWD: Women's </a:t>
            </a:r>
            <a:r>
              <a:rPr lang="en-US" dirty="0" smtClean="0"/>
              <a:t>Wear	Daily, 204(86</a:t>
            </a:r>
            <a:r>
              <a:rPr lang="en-US" dirty="0"/>
              <a:t>), 10</a:t>
            </a:r>
          </a:p>
          <a:p>
            <a:r>
              <a:rPr lang="en-US" dirty="0"/>
              <a:t>Powell, </a:t>
            </a:r>
            <a:r>
              <a:rPr lang="en-US" dirty="0" err="1"/>
              <a:t>Meridith</a:t>
            </a:r>
            <a:r>
              <a:rPr lang="en-US" dirty="0"/>
              <a:t>. (July 30, 2012). Making Your Networking Count! [Web log post]. Retrieved	from http://www. </a:t>
            </a:r>
            <a:r>
              <a:rPr lang="en-US" u="sng" dirty="0">
                <a:hlinkClick r:id="rId3"/>
              </a:rPr>
              <a:t>http://</a:t>
            </a:r>
            <a:r>
              <a:rPr lang="en-US" u="sng" dirty="0" smtClean="0">
                <a:hlinkClick r:id="rId3"/>
              </a:rPr>
              <a:t>womenadvisorforum.ning.com/profiles/blogs/make	your</a:t>
            </a:r>
            <a:r>
              <a:rPr lang="en-US" dirty="0" smtClean="0"/>
              <a:t> networking-count-relationship-first-business-second</a:t>
            </a:r>
            <a:r>
              <a:rPr lang="en-US" dirty="0"/>
              <a:t>.</a:t>
            </a:r>
          </a:p>
          <a:p>
            <a:r>
              <a:rPr lang="en-US" dirty="0"/>
              <a:t>States, K (2012) Four ways to fight back and help avoid the angry customer Inside Tucson	Business, 21(58), 10</a:t>
            </a:r>
          </a:p>
          <a:p>
            <a:r>
              <a:rPr lang="en-US" dirty="0"/>
              <a:t> </a:t>
            </a:r>
          </a:p>
          <a:p>
            <a:endParaRPr lang="en-US" dirty="0"/>
          </a:p>
        </p:txBody>
      </p:sp>
      <p:sp>
        <p:nvSpPr>
          <p:cNvPr id="3" name="Title 2"/>
          <p:cNvSpPr>
            <a:spLocks noGrp="1"/>
          </p:cNvSpPr>
          <p:nvPr>
            <p:ph type="title"/>
          </p:nvPr>
        </p:nvSpPr>
        <p:spPr/>
        <p:txBody>
          <a:bodyPr/>
          <a:lstStyle/>
          <a:p>
            <a:r>
              <a:rPr lang="en-US" dirty="0" smtClean="0"/>
              <a:t>References</a:t>
            </a:r>
            <a:endParaRPr lang="en-US" dirty="0"/>
          </a:p>
        </p:txBody>
      </p:sp>
    </p:spTree>
    <p:extLst>
      <p:ext uri="{BB962C8B-B14F-4D97-AF65-F5344CB8AC3E}">
        <p14:creationId xmlns:p14="http://schemas.microsoft.com/office/powerpoint/2010/main" val="29224757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lstStyle/>
          <a:p>
            <a:pPr lvl="0">
              <a:buClr>
                <a:srgbClr val="838995"/>
              </a:buClr>
            </a:pPr>
            <a:r>
              <a:rPr lang="en-US" sz="2400" dirty="0">
                <a:solidFill>
                  <a:srgbClr val="FFFFFF"/>
                </a:solidFill>
              </a:rPr>
              <a:t>Attitudes - manner, disposition, feeling, position, etc., with regard to a person or thing; tendency or orientation, especially of the mind: a negative attitude; group attitudes. </a:t>
            </a:r>
          </a:p>
          <a:p>
            <a:pPr lvl="0">
              <a:buClr>
                <a:srgbClr val="838995"/>
              </a:buClr>
            </a:pPr>
            <a:r>
              <a:rPr lang="en-US" sz="2400" dirty="0">
                <a:solidFill>
                  <a:srgbClr val="FFFFFF"/>
                </a:solidFill>
              </a:rPr>
              <a:t>Emotions - an affective state of consciousness in which joy, sorrow, fear, hate, or the like, is experienced, as distinguished from cognitive and volitional states of consciousness. </a:t>
            </a:r>
          </a:p>
          <a:p>
            <a:endParaRPr lang="en-US" dirty="0"/>
          </a:p>
        </p:txBody>
      </p:sp>
      <p:sp>
        <p:nvSpPr>
          <p:cNvPr id="3" name="Title 2"/>
          <p:cNvSpPr>
            <a:spLocks noGrp="1"/>
          </p:cNvSpPr>
          <p:nvPr>
            <p:ph type="title"/>
          </p:nvPr>
        </p:nvSpPr>
        <p:spPr/>
        <p:txBody>
          <a:bodyPr/>
          <a:lstStyle/>
          <a:p>
            <a:r>
              <a:rPr lang="en-US" dirty="0" smtClean="0"/>
              <a:t>Definitions </a:t>
            </a:r>
            <a:endParaRPr lang="en-US" dirty="0"/>
          </a:p>
        </p:txBody>
      </p:sp>
    </p:spTree>
    <p:extLst>
      <p:ext uri="{BB962C8B-B14F-4D97-AF65-F5344CB8AC3E}">
        <p14:creationId xmlns:p14="http://schemas.microsoft.com/office/powerpoint/2010/main" val="21397319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lstStyle/>
          <a:p>
            <a:r>
              <a:rPr lang="en-US" dirty="0" err="1"/>
              <a:t>Meridith</a:t>
            </a:r>
            <a:r>
              <a:rPr lang="en-US" dirty="0"/>
              <a:t> Powell, a business owner and a business development expert says that networking is about connection, and that people do business with you because they think that your product is valuable and they like you because you’re honest with them.  Once you find people that you can trust </a:t>
            </a:r>
            <a:r>
              <a:rPr lang="en-US" dirty="0" smtClean="0"/>
              <a:t>and have </a:t>
            </a:r>
            <a:r>
              <a:rPr lang="en-US" dirty="0"/>
              <a:t>a relationship with is when you </a:t>
            </a:r>
            <a:r>
              <a:rPr lang="en-US" dirty="0" smtClean="0"/>
              <a:t>hire </a:t>
            </a:r>
            <a:r>
              <a:rPr lang="en-US" dirty="0"/>
              <a:t>them into your company</a:t>
            </a:r>
            <a:r>
              <a:rPr lang="en-US" dirty="0" smtClean="0"/>
              <a:t>.</a:t>
            </a:r>
          </a:p>
          <a:p>
            <a:endParaRPr lang="en-US" dirty="0"/>
          </a:p>
          <a:p>
            <a:r>
              <a:rPr lang="en-US" dirty="0" smtClean="0"/>
              <a:t>This information that </a:t>
            </a:r>
            <a:r>
              <a:rPr lang="en-US" dirty="0" err="1" smtClean="0"/>
              <a:t>Meridith</a:t>
            </a:r>
            <a:r>
              <a:rPr lang="en-US" dirty="0" smtClean="0"/>
              <a:t> Powell gives shows that managers play a big role in finding trustworthy people to bring into their company.  People with honesty and trust are major assets to a business and can bring positivity to the company as well. </a:t>
            </a:r>
            <a:endParaRPr lang="en-US" dirty="0"/>
          </a:p>
        </p:txBody>
      </p:sp>
      <p:sp>
        <p:nvSpPr>
          <p:cNvPr id="3" name="Title 2"/>
          <p:cNvSpPr>
            <a:spLocks noGrp="1"/>
          </p:cNvSpPr>
          <p:nvPr>
            <p:ph type="title"/>
          </p:nvPr>
        </p:nvSpPr>
        <p:spPr/>
        <p:txBody>
          <a:bodyPr/>
          <a:lstStyle/>
          <a:p>
            <a:r>
              <a:rPr lang="en-US" dirty="0" smtClean="0"/>
              <a:t>Managers</a:t>
            </a:r>
            <a:endParaRPr lang="en-US" dirty="0"/>
          </a:p>
        </p:txBody>
      </p:sp>
    </p:spTree>
    <p:extLst>
      <p:ext uri="{BB962C8B-B14F-4D97-AF65-F5344CB8AC3E}">
        <p14:creationId xmlns:p14="http://schemas.microsoft.com/office/powerpoint/2010/main" val="7716175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lstStyle/>
          <a:p>
            <a:r>
              <a:rPr lang="en-US" sz="2000" dirty="0"/>
              <a:t>The reason it is so important to hire good employees is that they directly reflect your organization and you want that image to be a positive one to keep them coming back. According to the applied behavioral science any service encounter perception is reality.  That is, what really matters is how the customer interprets their encounter with the employee.  Behavioral science can help managers understand how people react to the sequence of events, the duration of events, and how they rationalize experiences after they occur (Business School Press).  </a:t>
            </a:r>
          </a:p>
          <a:p>
            <a:endParaRPr lang="en-US" dirty="0"/>
          </a:p>
        </p:txBody>
      </p:sp>
      <p:sp>
        <p:nvSpPr>
          <p:cNvPr id="3" name="Title 2"/>
          <p:cNvSpPr>
            <a:spLocks noGrp="1"/>
          </p:cNvSpPr>
          <p:nvPr>
            <p:ph type="title"/>
          </p:nvPr>
        </p:nvSpPr>
        <p:spPr/>
        <p:txBody>
          <a:bodyPr/>
          <a:lstStyle/>
          <a:p>
            <a:r>
              <a:rPr lang="en-US" dirty="0" smtClean="0"/>
              <a:t>Managers</a:t>
            </a:r>
            <a:endParaRPr lang="en-US" dirty="0"/>
          </a:p>
        </p:txBody>
      </p:sp>
    </p:spTree>
    <p:extLst>
      <p:ext uri="{BB962C8B-B14F-4D97-AF65-F5344CB8AC3E}">
        <p14:creationId xmlns:p14="http://schemas.microsoft.com/office/powerpoint/2010/main" val="1760997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normAutofit/>
          </a:bodyPr>
          <a:lstStyle/>
          <a:p>
            <a:r>
              <a:rPr lang="en-US" sz="2400" dirty="0"/>
              <a:t>“A landmark study finds that employees' emotions about work can adversely affect organizational success” (Kumar).</a:t>
            </a:r>
          </a:p>
        </p:txBody>
      </p:sp>
      <p:sp>
        <p:nvSpPr>
          <p:cNvPr id="3" name="Title 2"/>
          <p:cNvSpPr>
            <a:spLocks noGrp="1"/>
          </p:cNvSpPr>
          <p:nvPr>
            <p:ph type="title"/>
          </p:nvPr>
        </p:nvSpPr>
        <p:spPr/>
        <p:txBody>
          <a:bodyPr/>
          <a:lstStyle/>
          <a:p>
            <a:r>
              <a:rPr lang="en-US" dirty="0" smtClean="0"/>
              <a:t>Employees</a:t>
            </a:r>
            <a:endParaRPr lang="en-US" dirty="0"/>
          </a:p>
        </p:txBody>
      </p:sp>
    </p:spTree>
    <p:extLst>
      <p:ext uri="{BB962C8B-B14F-4D97-AF65-F5344CB8AC3E}">
        <p14:creationId xmlns:p14="http://schemas.microsoft.com/office/powerpoint/2010/main" val="26615410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normAutofit/>
          </a:bodyPr>
          <a:lstStyle/>
          <a:p>
            <a:r>
              <a:rPr lang="en-US" sz="2800" dirty="0" smtClean="0"/>
              <a:t>Interview of Judy Hill, Human Resource Generalist of Adams Memorial Hospital</a:t>
            </a:r>
            <a:endParaRPr lang="en-US" sz="2800" dirty="0"/>
          </a:p>
        </p:txBody>
      </p:sp>
      <p:sp>
        <p:nvSpPr>
          <p:cNvPr id="3" name="Title 2"/>
          <p:cNvSpPr>
            <a:spLocks noGrp="1"/>
          </p:cNvSpPr>
          <p:nvPr>
            <p:ph type="title"/>
          </p:nvPr>
        </p:nvSpPr>
        <p:spPr/>
        <p:txBody>
          <a:bodyPr/>
          <a:lstStyle/>
          <a:p>
            <a:r>
              <a:rPr lang="en-US" dirty="0" smtClean="0"/>
              <a:t>Employees</a:t>
            </a:r>
            <a:endParaRPr lang="en-US" dirty="0"/>
          </a:p>
        </p:txBody>
      </p:sp>
    </p:spTree>
    <p:extLst>
      <p:ext uri="{BB962C8B-B14F-4D97-AF65-F5344CB8AC3E}">
        <p14:creationId xmlns:p14="http://schemas.microsoft.com/office/powerpoint/2010/main" val="10872512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lstStyle/>
          <a:p>
            <a:r>
              <a:rPr lang="en-US" sz="2400" dirty="0"/>
              <a:t>In the source from </a:t>
            </a:r>
            <a:r>
              <a:rPr lang="en-US" sz="2400" dirty="0" err="1"/>
              <a:t>Sujeet</a:t>
            </a:r>
            <a:r>
              <a:rPr lang="en-US" sz="2400" dirty="0"/>
              <a:t> Kumar we found their views on issues that cause negativity (Kumar). </a:t>
            </a:r>
            <a:endParaRPr lang="en-US" sz="2400" dirty="0" smtClean="0"/>
          </a:p>
          <a:p>
            <a:endParaRPr lang="en-US" dirty="0"/>
          </a:p>
        </p:txBody>
      </p:sp>
      <p:sp>
        <p:nvSpPr>
          <p:cNvPr id="3" name="Title 2"/>
          <p:cNvSpPr>
            <a:spLocks noGrp="1"/>
          </p:cNvSpPr>
          <p:nvPr>
            <p:ph type="title"/>
          </p:nvPr>
        </p:nvSpPr>
        <p:spPr/>
        <p:txBody>
          <a:bodyPr/>
          <a:lstStyle/>
          <a:p>
            <a:r>
              <a:rPr lang="en-US" dirty="0" smtClean="0"/>
              <a:t>Employees</a:t>
            </a:r>
            <a:endParaRPr lang="en-US" dirty="0"/>
          </a:p>
        </p:txBody>
      </p:sp>
    </p:spTree>
    <p:extLst>
      <p:ext uri="{BB962C8B-B14F-4D97-AF65-F5344CB8AC3E}">
        <p14:creationId xmlns:p14="http://schemas.microsoft.com/office/powerpoint/2010/main" val="2709534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lstStyle/>
          <a:p>
            <a:r>
              <a:rPr lang="en-US" dirty="0"/>
              <a:t>An article from July of 2012 in “Good Business” it says that a study done in Harvard Business Review estimates that American businesses lose 50 percent of their customer base every 5 years, and that existing customers spend 67 percent more compared to new customers The same study also found that a full 82 percent of customers who stop frequenting a business do so because of the customer service they received, as well as ‘not being understood’ by </a:t>
            </a:r>
            <a:r>
              <a:rPr lang="en-US" dirty="0" smtClean="0"/>
              <a:t>the business.</a:t>
            </a:r>
            <a:endParaRPr lang="en-US" dirty="0"/>
          </a:p>
        </p:txBody>
      </p:sp>
      <p:sp>
        <p:nvSpPr>
          <p:cNvPr id="3" name="Title 2"/>
          <p:cNvSpPr>
            <a:spLocks noGrp="1"/>
          </p:cNvSpPr>
          <p:nvPr>
            <p:ph type="title"/>
          </p:nvPr>
        </p:nvSpPr>
        <p:spPr/>
        <p:txBody>
          <a:bodyPr/>
          <a:lstStyle/>
          <a:p>
            <a:r>
              <a:rPr lang="en-US" dirty="0" smtClean="0"/>
              <a:t>Customers</a:t>
            </a:r>
            <a:endParaRPr lang="en-US" dirty="0"/>
          </a:p>
        </p:txBody>
      </p:sp>
    </p:spTree>
    <p:extLst>
      <p:ext uri="{BB962C8B-B14F-4D97-AF65-F5344CB8AC3E}">
        <p14:creationId xmlns:p14="http://schemas.microsoft.com/office/powerpoint/2010/main" val="234502475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ylar">
  <a:themeElements>
    <a:clrScheme name="Mylar">
      <a:dk1>
        <a:srgbClr val="000000"/>
      </a:dk1>
      <a:lt1>
        <a:srgbClr val="FFFFFF"/>
      </a:lt1>
      <a:dk2>
        <a:srgbClr val="656162"/>
      </a:dk2>
      <a:lt2>
        <a:srgbClr val="E0DACC"/>
      </a:lt2>
      <a:accent1>
        <a:srgbClr val="4A5A7A"/>
      </a:accent1>
      <a:accent2>
        <a:srgbClr val="F7BD40"/>
      </a:accent2>
      <a:accent3>
        <a:srgbClr val="975C00"/>
      </a:accent3>
      <a:accent4>
        <a:srgbClr val="754D41"/>
      </a:accent4>
      <a:accent5>
        <a:srgbClr val="838995"/>
      </a:accent5>
      <a:accent6>
        <a:srgbClr val="687B66"/>
      </a:accent6>
      <a:hlink>
        <a:srgbClr val="B5740B"/>
      </a:hlink>
      <a:folHlink>
        <a:srgbClr val="7483A0"/>
      </a:folHlink>
    </a:clrScheme>
    <a:fontScheme name="Mylar">
      <a:maj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ylar">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effectStyle>
        <a:effectStyle>
          <a:effectLst>
            <a:innerShdw blurRad="50800" dist="25400" dir="13500000">
              <a:srgbClr val="000000">
                <a:alpha val="75000"/>
              </a:srgbClr>
            </a:innerShdw>
            <a:outerShdw blurRad="50800" dist="25400" dir="5400000" rotWithShape="0">
              <a:srgbClr val="000000">
                <a:alpha val="50000"/>
              </a:srgbClr>
            </a:outerShdw>
          </a:effectLst>
          <a:scene3d>
            <a:camera prst="orthographicFront">
              <a:rot lat="0" lon="0" rev="0"/>
            </a:camera>
            <a:lightRig rig="threePt" dir="tl"/>
          </a:scene3d>
          <a:sp3d prstMaterial="dkEdge">
            <a:bevelT w="25400" h="5080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tint val="100000"/>
                <a:shade val="30000"/>
                <a:alpha val="100000"/>
                <a:satMod val="255000"/>
                <a:lumMod val="100000"/>
              </a:schemeClr>
            </a:gs>
          </a:gsLst>
          <a:path path="circle">
            <a:fillToRect l="50000" t="-80000" r="50000" b="180000"/>
          </a:path>
        </a:gradFill>
        <a:blipFill rotWithShape="1">
          <a:blip xmlns:r="http://schemas.openxmlformats.org/officeDocument/2006/relationships" r:embed="rId1">
            <a:duotone>
              <a:schemeClr val="phClr">
                <a:lumMod val="80000"/>
              </a:schemeClr>
              <a:schemeClr val="phClr">
                <a:tint val="50000"/>
                <a:lumMod val="1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TC101790491[[fn=Mylar]]</Template>
  <TotalTime>287</TotalTime>
  <Words>776</Words>
  <Application>Microsoft Office PowerPoint</Application>
  <PresentationFormat>On-screen Show (4:3)</PresentationFormat>
  <Paragraphs>97</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Mylar</vt:lpstr>
      <vt:lpstr>Attitudes &amp; Emotions</vt:lpstr>
      <vt:lpstr>Introduction</vt:lpstr>
      <vt:lpstr>Definitions </vt:lpstr>
      <vt:lpstr>Managers</vt:lpstr>
      <vt:lpstr>Managers</vt:lpstr>
      <vt:lpstr>Employees</vt:lpstr>
      <vt:lpstr>Employees</vt:lpstr>
      <vt:lpstr>Employees</vt:lpstr>
      <vt:lpstr>Customers</vt:lpstr>
      <vt:lpstr>Customers </vt:lpstr>
      <vt:lpstr>Workplace</vt:lpstr>
      <vt:lpstr>Workplace</vt:lpstr>
      <vt:lpstr>Conclusion</vt:lpstr>
      <vt:lpstr>Question 1</vt:lpstr>
      <vt:lpstr>Answer</vt:lpstr>
      <vt:lpstr>Question 2</vt:lpstr>
      <vt:lpstr>Answer</vt:lpstr>
      <vt:lpstr>Question 3</vt:lpstr>
      <vt:lpstr>Answer</vt:lpstr>
      <vt:lpstr>Question 4</vt:lpstr>
      <vt:lpstr>Answer</vt:lpstr>
      <vt:lpstr>Question 5</vt:lpstr>
      <vt:lpstr>Answer</vt:lpstr>
      <vt:lpstr>References</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Attitudes &amp; Emotions</dc:title>
  <dc:creator>Kelly Hill</dc:creator>
  <cp:lastModifiedBy>Tanner</cp:lastModifiedBy>
  <cp:revision>17</cp:revision>
  <dcterms:created xsi:type="dcterms:W3CDTF">2012-12-02T22:42:21Z</dcterms:created>
  <dcterms:modified xsi:type="dcterms:W3CDTF">2012-12-03T19:29:00Z</dcterms:modified>
</cp:coreProperties>
</file>